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3A8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0" y="-1463040"/>
            <a:ext cx="5486400" cy="5486400"/>
          </a:xfrm>
          <a:prstGeom prst="ellipse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875520" y="3474720"/>
            <a:ext cx="3840480" cy="3840480"/>
          </a:xfrm>
          <a:prstGeom prst="ellipse">
            <a:avLst/>
          </a:prstGeom>
          <a:solidFill>
            <a:srgbClr val="2F5FD6"/>
          </a:solidFill>
          <a:ln w="12700">
            <a:solidFill>
              <a:srgbClr val="2F5FD6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554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BFD3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SPECTRA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96596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ご利用ガイド</a:t>
            </a:r>
            <a:endParaRPr lang="en-US" sz="4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0175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CE6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お打ち合わせの議事録を、いつでも・どこでも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8404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CE6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ご案内メールを受け取った方へ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22452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608576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CE6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2026年9月30日版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FD3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SATORI株式会社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48640" y="1005840"/>
            <a:ext cx="1554480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100584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3A8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お客様用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はじめに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Spectra でできること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1183112" y="64739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Spectra ご利用ガイド ｜ お客様向け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737360"/>
            <a:ext cx="3520440" cy="3108960"/>
          </a:xfrm>
          <a:prstGeom prst="roundRect">
            <a:avLst>
              <a:gd name="adj" fmla="val 3529"/>
            </a:avLst>
          </a:prstGeom>
          <a:solidFill>
            <a:srgbClr val="E8EEFB"/>
          </a:solidFill>
          <a:ln w="12700">
            <a:solidFill>
              <a:srgbClr val="E8EEF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01168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83464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議事録が届く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47472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お打ち合わせのあと、担当者から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議事録がメールで届きます。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343400" y="1737360"/>
            <a:ext cx="3520440" cy="3108960"/>
          </a:xfrm>
          <a:prstGeom prst="roundRect">
            <a:avLst>
              <a:gd name="adj" fmla="val 3529"/>
            </a:avLst>
          </a:prstGeom>
          <a:solidFill>
            <a:srgbClr val="E8EEFB"/>
          </a:solidFill>
          <a:ln w="12700">
            <a:solidFill>
              <a:srgbClr val="E8EEF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7720" y="201168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283464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いつでも見返せる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4617720" y="347472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過去の打ち合わせの記録と資料が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か所にまとまっています。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138160" y="1737360"/>
            <a:ext cx="3520440" cy="3108960"/>
          </a:xfrm>
          <a:prstGeom prst="roundRect">
            <a:avLst>
              <a:gd name="adj" fmla="val 3529"/>
            </a:avLst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412480" y="201168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BFD3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4000" dirty="0"/>
          </a:p>
        </p:txBody>
      </p:sp>
      <p:sp>
        <p:nvSpPr>
          <p:cNvPr id="16" name="Text 14"/>
          <p:cNvSpPr txBox="1"/>
          <p:nvPr/>
        </p:nvSpPr>
        <p:spPr>
          <a:xfrm>
            <a:off x="8412480" y="283464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質問・コメントできる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8412480" y="347472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気になる点はその場でコメント。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E8EEF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担当者にすぐ届きます。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51206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アカウント登録やパスワードは不要です。メールのリンクを開くだけでご利用いただけます。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55778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お見せしているのは、担当者が公開した議事録・資料・録画だけです。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1. はじめに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ルームに入る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1183112" y="64739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Spectra ご利用ガイド ｜ お客様向け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44168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441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1325880"/>
            <a:ext cx="30175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担当者からのご案内メール（または議事録のお知らせメール）を開く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304288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3042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960120" y="2286000"/>
            <a:ext cx="30175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メール内の「ルームに入る」ボタンを押す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264408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2644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960120" y="3246120"/>
            <a:ext cx="30175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ルームの画面が開きます（ログイン操作はありません）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5486400"/>
            <a:ext cx="3520440" cy="822960"/>
          </a:xfrm>
          <a:prstGeom prst="roundRect">
            <a:avLst>
              <a:gd name="adj" fmla="val 8889"/>
            </a:avLst>
          </a:prstGeom>
          <a:solidFill>
            <a:srgbClr val="E8EEFB"/>
          </a:solidFill>
          <a:ln w="12700">
            <a:solidFill>
              <a:srgbClr val="E8EEF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66928" y="5486400"/>
            <a:ext cx="3300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ポイント　</a:t>
            </a:r>
            <a:pPr indent="0" marL="0">
              <a:buNone/>
            </a:pPr>
            <a:r>
              <a:rPr lang="en-US" sz="105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リンクは 14 日間有効で、期限内なら何度でも使えます。別の端末からでも同じリンクで入れます。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325112" y="1513332"/>
            <a:ext cx="7424928" cy="465429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0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8" name="Image 0" descr="/opt/spectra-guides/guides/shots/ann/b_overview_plai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1531620"/>
            <a:ext cx="7388352" cy="46177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1. はじめに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ルームの画面の見方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1183112" y="64739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Spectra ご利用ガイド ｜ お客様向け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80744"/>
            <a:ext cx="54864" cy="630936"/>
          </a:xfrm>
          <a:prstGeom prst="rect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325880"/>
            <a:ext cx="333756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お打ち合わせの記録</a:t>
            </a:r>
            <a:endParaRPr lang="en-US" sz="1250" dirty="0"/>
          </a:p>
          <a:p>
            <a:pPr indent="0" marL="0">
              <a:buNone/>
            </a:pPr>
            <a:r>
              <a:rPr lang="en-US" sz="105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公開された議事録が日付順に並びます。押すと本文が開きます。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57200" y="2194560"/>
            <a:ext cx="54864" cy="630936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2139696"/>
            <a:ext cx="333756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まだ読んでいない記録には点が付きます</a:t>
            </a:r>
            <a:endParaRPr lang="en-US" sz="1250" dirty="0"/>
          </a:p>
          <a:p>
            <a:pPr indent="0" marL="0">
              <a:buNone/>
            </a:pPr>
            <a:r>
              <a:rPr lang="en-US" sz="105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開くと消えます。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57200" y="3008376"/>
            <a:ext cx="54864" cy="630936"/>
          </a:xfrm>
          <a:prstGeom prst="rect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080" y="2953512"/>
            <a:ext cx="333756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共有ファイル</a:t>
            </a:r>
            <a:endParaRPr lang="en-US" sz="1250" dirty="0"/>
          </a:p>
          <a:p>
            <a:pPr indent="0" marL="0">
              <a:buNone/>
            </a:pPr>
            <a:r>
              <a:rPr lang="en-US" sz="105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担当者から共有された資料。押すとその場で開けます。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57200" y="3822192"/>
            <a:ext cx="54864" cy="630936"/>
          </a:xfrm>
          <a:prstGeom prst="rect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" y="3767328"/>
            <a:ext cx="333756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右上の「共有」</a:t>
            </a:r>
            <a:endParaRPr lang="en-US" sz="1250" dirty="0"/>
          </a:p>
          <a:p>
            <a:pPr indent="0" marL="0">
              <a:buNone/>
            </a:pPr>
            <a:r>
              <a:rPr lang="en-US" sz="105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同僚にこのルームを共有できます。閲覧できるメンバーの一覧もここで確認できます。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457200" y="4636008"/>
            <a:ext cx="54864" cy="630936"/>
          </a:xfrm>
          <a:prstGeom prst="rect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0080" y="4581144"/>
            <a:ext cx="333756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コメント</a:t>
            </a:r>
            <a:endParaRPr lang="en-US" sz="1250" dirty="0"/>
          </a:p>
          <a:p>
            <a:pPr indent="0" marL="0">
              <a:buNone/>
            </a:pPr>
            <a:r>
              <a:rPr lang="en-US" sz="105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特定の打ち合わせに限らない話題は、ここで担当者とやりとりできます。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457200" y="5486400"/>
            <a:ext cx="3520440" cy="822960"/>
          </a:xfrm>
          <a:prstGeom prst="roundRect">
            <a:avLst>
              <a:gd name="adj" fmla="val 8889"/>
            </a:avLst>
          </a:prstGeom>
          <a:solidFill>
            <a:srgbClr val="E8EEFB"/>
          </a:solidFill>
          <a:ln w="12700">
            <a:solidFill>
              <a:srgbClr val="E8EEF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66928" y="5486400"/>
            <a:ext cx="3300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ポイント　</a:t>
            </a:r>
            <a:pPr indent="0" marL="0">
              <a:buNone/>
            </a:pPr>
            <a:r>
              <a:rPr lang="en-US" sz="105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画面の色やロゴは担当者の会社のものです。画面下の「Powered by Spectra」がこのサービスの表示です。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4325112" y="1513332"/>
            <a:ext cx="7424928" cy="465429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0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9" name="Image 0" descr="/opt/spectra-guides/guides/shots/ann/b_overview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1531620"/>
            <a:ext cx="7388352" cy="46177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2. 議事録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議事録を読む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1183112" y="64739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Spectra ご利用ガイド ｜ お客様向け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80744"/>
            <a:ext cx="54864" cy="804672"/>
          </a:xfrm>
          <a:prstGeom prst="rect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325880"/>
            <a:ext cx="3337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文書のタブ</a:t>
            </a:r>
            <a:endParaRPr lang="en-US" sz="1250" dirty="0"/>
          </a:p>
          <a:p>
            <a:pPr indent="0" marL="0">
              <a:buNone/>
            </a:pPr>
            <a:r>
              <a:rPr lang="en-US" sz="105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議事録 / ご検討サポート資料 / ご検討の現在地 を切り替えます。用意されているものだけが並びます。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57200" y="2368296"/>
            <a:ext cx="54864" cy="804672"/>
          </a:xfrm>
          <a:prstGeom prst="rect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2313432"/>
            <a:ext cx="3337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議事録の本文</a:t>
            </a:r>
            <a:endParaRPr lang="en-US" sz="1250" dirty="0"/>
          </a:p>
          <a:p>
            <a:pPr indent="0" marL="0">
              <a:buNone/>
            </a:pPr>
            <a:r>
              <a:rPr lang="en-US" sz="105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要約 / 決定事項 / ネクストアクション / 議論の詳細 の 4 つの見出し。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57200" y="3355848"/>
            <a:ext cx="54864" cy="804672"/>
          </a:xfrm>
          <a:prstGeom prst="rect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080" y="3300984"/>
            <a:ext cx="3337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お届けした日時</a:t>
            </a:r>
            <a:endParaRPr lang="en-US" sz="1250" dirty="0"/>
          </a:p>
          <a:p>
            <a:pPr indent="0" marL="0">
              <a:buNone/>
            </a:pPr>
            <a:r>
              <a:rPr lang="en-US" sz="105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末尾に表示。担当者が内容を更新すると「更新されました」と出ます。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57200" y="4343400"/>
            <a:ext cx="54864" cy="804672"/>
          </a:xfrm>
          <a:prstGeom prst="rect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" y="4288536"/>
            <a:ext cx="3337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録画</a:t>
            </a:r>
            <a:endParaRPr lang="en-US" sz="1250" dirty="0"/>
          </a:p>
          <a:p>
            <a:pPr indent="0" marL="0">
              <a:buNone/>
            </a:pPr>
            <a:r>
              <a:rPr lang="en-US" sz="105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打ち合わせの録画がある場合は、タイトルの横で再生・保存できます。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457200" y="5330952"/>
            <a:ext cx="54864" cy="804672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0080" y="5276088"/>
            <a:ext cx="3337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左の一覧</a:t>
            </a:r>
            <a:endParaRPr lang="en-US" sz="1250" dirty="0"/>
          </a:p>
          <a:p>
            <a:pPr indent="0" marL="0">
              <a:buNone/>
            </a:pPr>
            <a:r>
              <a:rPr lang="en-US" sz="105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同じルームの他の打ち合わせへ移動できます。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4325112" y="1513332"/>
            <a:ext cx="7424928" cy="465429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0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7" name="Image 0" descr="/opt/spectra-guides/guides/shots/ann/b_meetin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1531620"/>
            <a:ext cx="7388352" cy="46177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2. 議事録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つの文書について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1183112" y="64739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Spectra ご利用ガイド ｜ お客様向け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80744"/>
            <a:ext cx="54864" cy="1051560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325880"/>
            <a:ext cx="333756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議事録</a:t>
            </a:r>
            <a:endParaRPr lang="en-US" sz="1250" dirty="0"/>
          </a:p>
          <a:p>
            <a:pPr indent="0" marL="0">
              <a:buNone/>
            </a:pPr>
            <a:r>
              <a:rPr lang="en-US" sz="105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お打ち合わせの記録です。AI が録画をもとに作成し、担当者が確認したうえでお届けしています。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57200" y="2615184"/>
            <a:ext cx="54864" cy="1051560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2560320"/>
            <a:ext cx="333756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ご検討サポート資料</a:t>
            </a:r>
            <a:endParaRPr lang="en-US" sz="1250" dirty="0"/>
          </a:p>
          <a:p>
            <a:pPr indent="0" marL="0">
              <a:buNone/>
            </a:pPr>
            <a:r>
              <a:rPr lang="en-US" sz="105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ご検討の参考にしていただくための一般的な情報（相場観・進め方・比較の観点など）を担当者が作成しています。特定の製品をお勧めするものではありません。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57200" y="3849624"/>
            <a:ext cx="54864" cy="1051560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080" y="3794760"/>
            <a:ext cx="333756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ご検討の現在地</a:t>
            </a:r>
            <a:endParaRPr lang="en-US" sz="1250" dirty="0"/>
          </a:p>
          <a:p>
            <a:pPr indent="0" marL="0">
              <a:buNone/>
            </a:pPr>
            <a:r>
              <a:rPr lang="en-US" sz="105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「ここまでで決まったこと / 今回わかったこと / 次に確かめること」の 3 点をまとめたもの。議事録が届くたびに更新されます。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57200" y="5084064"/>
            <a:ext cx="54864" cy="1051560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" y="5029200"/>
            <a:ext cx="333756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内容に相違があるときは</a:t>
            </a:r>
            <a:endParaRPr lang="en-US" sz="1250" dirty="0"/>
          </a:p>
          <a:p>
            <a:pPr indent="0" marL="0">
              <a:buNone/>
            </a:pPr>
            <a:r>
              <a:rPr lang="en-US" sz="105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コメントでお知らせください。担当者が修正した版を改めてお届けします。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4325112" y="1513332"/>
            <a:ext cx="7424928" cy="465429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0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5" name="Image 0" descr="/opt/spectra-guides/guides/shots/ann/b_meeting_tabs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1531620"/>
            <a:ext cx="7388352" cy="46177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3. やりとり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コメントで質問する（スレッドを始める）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1183112" y="64739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Spectra ご利用ガイド ｜ お客様向け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44168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441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1325880"/>
            <a:ext cx="30175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打ち合わせページ右側の「コメント」列で「新しいスレッド」を押す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304288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3042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960120" y="2286000"/>
            <a:ext cx="30175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題名（任意）と最初のコメントを書いて「始める」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264408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2644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960120" y="3246120"/>
            <a:ext cx="30175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担当者にメールで通知され、返信もこのスレッドに届きます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5486400"/>
            <a:ext cx="3520440" cy="822960"/>
          </a:xfrm>
          <a:prstGeom prst="roundRect">
            <a:avLst>
              <a:gd name="adj" fmla="val 8889"/>
            </a:avLst>
          </a:prstGeom>
          <a:solidFill>
            <a:srgbClr val="E8EEFB"/>
          </a:solidFill>
          <a:ln w="12700">
            <a:solidFill>
              <a:srgbClr val="E8EEF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66928" y="5486400"/>
            <a:ext cx="3300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ポイント　</a:t>
            </a:r>
            <a:pPr indent="0" marL="0">
              <a:buNone/>
            </a:pPr>
            <a:r>
              <a:rPr lang="en-US" sz="105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「@」を入力すると担当者や同僚を指名できます。コメントはルームのメンバー全員に表示されます。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325112" y="1513332"/>
            <a:ext cx="7424928" cy="465429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0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8" name="Image 0" descr="/opt/spectra-guides/guides/shots/ann/b_new_thread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1531620"/>
            <a:ext cx="7388352" cy="46177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3. やりとり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議事録の気になる箇所にコメントする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1183112" y="64739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Spectra ご利用ガイド ｜ お客様向け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44168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441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1325880"/>
            <a:ext cx="30175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議事録の本文で、気になる文をドラッグして選ぶ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304288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3042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960120" y="2286000"/>
            <a:ext cx="30175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選んだ文の近くに出る「コメント」を押す（スマホは画面下の「この箇所にコメント」）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264408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2644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960120" y="3246120"/>
            <a:ext cx="30175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コメントを書いて送信。担当者には選んだ文の引用付きで届きます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5486400"/>
            <a:ext cx="3520440" cy="822960"/>
          </a:xfrm>
          <a:prstGeom prst="roundRect">
            <a:avLst>
              <a:gd name="adj" fmla="val 8889"/>
            </a:avLst>
          </a:prstGeom>
          <a:solidFill>
            <a:srgbClr val="E8EEFB"/>
          </a:solidFill>
          <a:ln w="12700">
            <a:solidFill>
              <a:srgbClr val="E8EEF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66928" y="5486400"/>
            <a:ext cx="3300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ポイント　</a:t>
            </a:r>
            <a:pPr indent="0" marL="0">
              <a:buNone/>
            </a:pPr>
            <a:r>
              <a:rPr lang="en-US" sz="105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コメントの付いた箇所は本文が色付きになり、押すとそのスレッドが開きます。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325112" y="1513332"/>
            <a:ext cx="7424928" cy="465429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0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8" name="Image 0" descr="/opt/spectra-guides/guides/shots/ann/b_passag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1531620"/>
            <a:ext cx="7388352" cy="46177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3. やりとり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返信する・解決にする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1183112" y="64739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Spectra ご利用ガイド ｜ お客様向け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44168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441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1325880"/>
            <a:ext cx="30175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スレッドを開いて「返信…」に入力し「送信」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304288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3042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960120" y="2286000"/>
            <a:ext cx="30175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自分のコメントは「編集」「取り消す」ができます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264408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2644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960120" y="3246120"/>
            <a:ext cx="30175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話が済んだら「解決にする」。一覧で畳まれ、返信すると元に戻ります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5486400"/>
            <a:ext cx="3520440" cy="822960"/>
          </a:xfrm>
          <a:prstGeom prst="roundRect">
            <a:avLst>
              <a:gd name="adj" fmla="val 8889"/>
            </a:avLst>
          </a:prstGeom>
          <a:solidFill>
            <a:srgbClr val="E8EEFB"/>
          </a:solidFill>
          <a:ln w="12700">
            <a:solidFill>
              <a:srgbClr val="E8EEF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66928" y="5486400"/>
            <a:ext cx="3300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ポイント　</a:t>
            </a:r>
            <a:pPr indent="0" marL="0">
              <a:buNone/>
            </a:pPr>
            <a:r>
              <a:rPr lang="en-US" sz="105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担当者が「確認済み」を付けると、コメントの下に「担当者が確認しました」と表示されます。未読のスレッドには点が付きます。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325112" y="1513332"/>
            <a:ext cx="7424928" cy="465429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0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8" name="Image 0" descr="/opt/spectra-guides/guides/shots/ann/b_thread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1531620"/>
            <a:ext cx="7388352" cy="46177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3. やりとり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同僚にルームを共有する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1183112" y="64739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Spectra ご利用ガイド ｜ お客様向け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44168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441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1325880"/>
            <a:ext cx="30175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画面右上の「共有」を押す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304288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3042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960120" y="2286000"/>
            <a:ext cx="30175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同僚のメールアドレス（お名前は任意）を入れて「共有」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264408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2644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960120" y="3246120"/>
            <a:ext cx="30175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同僚にもご案内メールが届き、同じ記録と資料を見られるようになります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5486400"/>
            <a:ext cx="3520440" cy="822960"/>
          </a:xfrm>
          <a:prstGeom prst="roundRect">
            <a:avLst>
              <a:gd name="adj" fmla="val 8889"/>
            </a:avLst>
          </a:prstGeom>
          <a:solidFill>
            <a:srgbClr val="E8EEFB"/>
          </a:solidFill>
          <a:ln w="12700">
            <a:solidFill>
              <a:srgbClr val="E8EEF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66928" y="5486400"/>
            <a:ext cx="3300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ポイント　</a:t>
            </a:r>
            <a:pPr indent="0" marL="0">
              <a:buNone/>
            </a:pPr>
            <a:r>
              <a:rPr lang="en-US" sz="105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「閲覧できるメンバー」に、いま見られる御社の方が並びます。人数やドメインの制限はありません。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325112" y="1513332"/>
            <a:ext cx="7424928" cy="465429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0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8" name="Image 0" descr="/opt/spectra-guides/guides/shots/ann/b_invit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1531620"/>
            <a:ext cx="7388352" cy="46177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4. 共有・保存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議事録だけを上司に見せる（共有用リンク）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1183112" y="64739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Spectra ご利用ガイド ｜ お客様向け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44168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441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1325880"/>
            <a:ext cx="30175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打ち合わせページ右上の共有アイコン →「共有用リンク」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304288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3042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960120" y="2286000"/>
            <a:ext cx="30175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「リンクを発行」→ URL をコピーして渡す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264408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2644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960120" y="3246120"/>
            <a:ext cx="30175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リンクを知っている人は誰でも開けますが、コメントや他の打ち合わせは見えません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4224528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57200" y="42245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960120" y="4206240"/>
            <a:ext cx="30175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止めたいときは「オフにする」。内容が更新されたら「作り直す」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57200" y="5486400"/>
            <a:ext cx="3520440" cy="822960"/>
          </a:xfrm>
          <a:prstGeom prst="roundRect">
            <a:avLst>
              <a:gd name="adj" fmla="val 8889"/>
            </a:avLst>
          </a:prstGeom>
          <a:solidFill>
            <a:srgbClr val="E8EEFB"/>
          </a:solidFill>
          <a:ln w="12700">
            <a:solidFill>
              <a:srgbClr val="E8EEF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66928" y="5486400"/>
            <a:ext cx="3300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ポイント　</a:t>
            </a:r>
            <a:pPr indent="0" marL="0">
              <a:buNone/>
            </a:pPr>
            <a:r>
              <a:rPr lang="en-US" sz="105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リンクは発行した時点の内容で固定されます。ルーム内の他の方が発行・作り直しをすると、以前のリンクは開けなくなります。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325112" y="1513332"/>
            <a:ext cx="7424928" cy="465429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0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1" name="Image 0" descr="/opt/spectra-guides/guides/shots/ann/b_share_menu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1531620"/>
            <a:ext cx="7388352" cy="46177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4. 共有・保存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Word ファイルで保存する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1183112" y="64739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Spectra ご利用ガイド ｜ お客様向け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44168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441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1325880"/>
            <a:ext cx="30175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打ち合わせページ右上の共有アイコン →「まとめて .docx で保存」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304288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3042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960120" y="2286000"/>
            <a:ext cx="30175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議事録・ご検討サポート資料・ご検討の現在地が 1 つの Word ファイルになります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264408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2644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960120" y="3246120"/>
            <a:ext cx="30175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社内共有や保管にご利用ください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5486400"/>
            <a:ext cx="3520440" cy="822960"/>
          </a:xfrm>
          <a:prstGeom prst="roundRect">
            <a:avLst>
              <a:gd name="adj" fmla="val 8889"/>
            </a:avLst>
          </a:prstGeom>
          <a:solidFill>
            <a:srgbClr val="E8EEFB"/>
          </a:solidFill>
          <a:ln w="12700">
            <a:solidFill>
              <a:srgbClr val="E8EEF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66928" y="5486400"/>
            <a:ext cx="3300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ポイント　</a:t>
            </a:r>
            <a:pPr indent="0" marL="0">
              <a:buNone/>
            </a:pPr>
            <a:r>
              <a:rPr lang="en-US" sz="105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ファイルはダウンロードした時点の内容です。あとで議事録が更新されても、手元のファイルは変わりません。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325112" y="1513332"/>
            <a:ext cx="7424928" cy="465429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0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8" name="Image 0" descr="/opt/spectra-guides/guides/shots/ann/b_docx_menu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1531620"/>
            <a:ext cx="7388352" cy="46177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5. 困ったとき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リンクの期限が切れたとき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1183112" y="64739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Spectra ご利用ガイド ｜ お客様向け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44168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441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1325880"/>
            <a:ext cx="30175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ルームの URL（メールのリンク）を開くと「このページは共有された方だけが開けます」と表示されます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304288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3042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960120" y="2286000"/>
            <a:ext cx="30175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共有を受けたメールアドレスを入力して「リンクを送る」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264408"/>
            <a:ext cx="365760" cy="365760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2644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960120" y="3246120"/>
            <a:ext cx="30175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30 分有効の新しいリンクがメールで届きます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5486400"/>
            <a:ext cx="3520440" cy="822960"/>
          </a:xfrm>
          <a:prstGeom prst="roundRect">
            <a:avLst>
              <a:gd name="adj" fmla="val 8889"/>
            </a:avLst>
          </a:prstGeom>
          <a:solidFill>
            <a:srgbClr val="E8EEFB"/>
          </a:solidFill>
          <a:ln w="12700">
            <a:solidFill>
              <a:srgbClr val="E8EEF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66928" y="5486400"/>
            <a:ext cx="3300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ポイント　</a:t>
            </a:r>
            <a:pPr indent="0" marL="0">
              <a:buNone/>
            </a:pPr>
            <a:r>
              <a:rPr lang="en-US" sz="105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登録されていないアドレスを入れても、メールは届きません。その場合は担当者にご連絡ください。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325112" y="1513332"/>
            <a:ext cx="7424928" cy="465429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0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8" name="Image 0" descr="/opt/spectra-guides/guides/shots/ann/b_expired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1531620"/>
            <a:ext cx="7388352" cy="46177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5. 困ったとき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よくあるご質問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1183112" y="64739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77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Spectra ご利用ガイド ｜ お客様向け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605272" cy="1463040"/>
          </a:xfrm>
          <a:prstGeom prst="roundRect">
            <a:avLst>
              <a:gd name="adj" fmla="val 6250"/>
            </a:avLst>
          </a:prstGeom>
          <a:solidFill>
            <a:srgbClr val="F6F8F9"/>
          </a:solidFill>
          <a:ln w="12700">
            <a:solidFill>
              <a:srgbClr val="F6F8F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508760"/>
            <a:ext cx="514807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ログインやパスワードは必要ですか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不要です。メールのリンクを開くだけでご覧いただけます。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126480" y="1371600"/>
            <a:ext cx="5605272" cy="1463040"/>
          </a:xfrm>
          <a:prstGeom prst="roundRect">
            <a:avLst>
              <a:gd name="adj" fmla="val 6250"/>
            </a:avLst>
          </a:prstGeom>
          <a:solidFill>
            <a:srgbClr val="F6F8F9"/>
          </a:solidFill>
          <a:ln w="12700">
            <a:solidFill>
              <a:srgbClr val="F6F8F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355080" y="1508760"/>
            <a:ext cx="514807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議事録が届くタイミングは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担当者が内容を確認して公開したときに、メールでお知らせします。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57200" y="2971800"/>
            <a:ext cx="5605272" cy="1463040"/>
          </a:xfrm>
          <a:prstGeom prst="roundRect">
            <a:avLst>
              <a:gd name="adj" fmla="val 6250"/>
            </a:avLst>
          </a:prstGeom>
          <a:solidFill>
            <a:srgbClr val="F6F8F9"/>
          </a:solidFill>
          <a:ln w="12700">
            <a:solidFill>
              <a:srgbClr val="F6F8F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85800" y="3108960"/>
            <a:ext cx="514807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会議の録画は見られますか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担当者が議事録を公開した打ち合わせは、録画も再生・保存できます。文字起こしそのものは含まれません。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126480" y="2971800"/>
            <a:ext cx="5605272" cy="1463040"/>
          </a:xfrm>
          <a:prstGeom prst="roundRect">
            <a:avLst>
              <a:gd name="adj" fmla="val 6250"/>
            </a:avLst>
          </a:prstGeom>
          <a:solidFill>
            <a:srgbClr val="F6F8F9"/>
          </a:solidFill>
          <a:ln w="12700">
            <a:solidFill>
              <a:srgbClr val="F6F8F9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355080" y="3108960"/>
            <a:ext cx="514807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誰が見られますか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このルームを共有された御社の方と、担当者側の関係者です。共有用リンクを発行した場合は、リンクを知っている人も議事録だけを見られます。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4572000"/>
            <a:ext cx="5605272" cy="1463040"/>
          </a:xfrm>
          <a:prstGeom prst="roundRect">
            <a:avLst>
              <a:gd name="adj" fmla="val 6250"/>
            </a:avLst>
          </a:prstGeom>
          <a:solidFill>
            <a:srgbClr val="F6F8F9"/>
          </a:solidFill>
          <a:ln w="12700">
            <a:solidFill>
              <a:srgbClr val="F6F8F9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85800" y="4709160"/>
            <a:ext cx="514807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内容を修正してほしい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コメント欄でお知らせください。担当者が修正した版を改めてお届けします。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126480" y="4572000"/>
            <a:ext cx="5605272" cy="1463040"/>
          </a:xfrm>
          <a:prstGeom prst="roundRect">
            <a:avLst>
              <a:gd name="adj" fmla="val 6250"/>
            </a:avLst>
          </a:prstGeom>
          <a:solidFill>
            <a:srgbClr val="F6F8F9"/>
          </a:solidFill>
          <a:ln w="12700">
            <a:solidFill>
              <a:srgbClr val="F6F8F9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355080" y="4709160"/>
            <a:ext cx="514807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D4E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ご検討が終わったあとは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1F2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担当者がルームを終了すると、ルームは開けなくなります。必要な記録は事前に Word で保存しておいてください。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2026-09-30T03:48:05Z</dcterms:created>
  <dcterms:modified xsi:type="dcterms:W3CDTF">2026-09-30T03:48:05Z</dcterms:modified>
</cp:coreProperties>
</file>